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331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261" r:id="rId38"/>
  </p:sldIdLst>
  <p:sldSz cx="8964613" cy="6372225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346" y="1042862"/>
            <a:ext cx="7619921" cy="2218478"/>
          </a:xfrm>
        </p:spPr>
        <p:txBody>
          <a:bodyPr anchor="b"/>
          <a:lstStyle>
            <a:lvl1pPr algn="ctr">
              <a:defRPr sz="5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577" y="3346894"/>
            <a:ext cx="6723460" cy="1538479"/>
          </a:xfrm>
        </p:spPr>
        <p:txBody>
          <a:bodyPr/>
          <a:lstStyle>
            <a:lvl1pPr marL="0" indent="0" algn="ctr">
              <a:buNone/>
              <a:defRPr sz="2230"/>
            </a:lvl1pPr>
            <a:lvl2pPr marL="424830" indent="0" algn="ctr">
              <a:buNone/>
              <a:defRPr sz="1858"/>
            </a:lvl2pPr>
            <a:lvl3pPr marL="849660" indent="0" algn="ctr">
              <a:buNone/>
              <a:defRPr sz="1673"/>
            </a:lvl3pPr>
            <a:lvl4pPr marL="1274491" indent="0" algn="ctr">
              <a:buNone/>
              <a:defRPr sz="1487"/>
            </a:lvl4pPr>
            <a:lvl5pPr marL="1699321" indent="0" algn="ctr">
              <a:buNone/>
              <a:defRPr sz="1487"/>
            </a:lvl5pPr>
            <a:lvl6pPr marL="2124151" indent="0" algn="ctr">
              <a:buNone/>
              <a:defRPr sz="1487"/>
            </a:lvl6pPr>
            <a:lvl7pPr marL="2548981" indent="0" algn="ctr">
              <a:buNone/>
              <a:defRPr sz="1487"/>
            </a:lvl7pPr>
            <a:lvl8pPr marL="2973812" indent="0" algn="ctr">
              <a:buNone/>
              <a:defRPr sz="1487"/>
            </a:lvl8pPr>
            <a:lvl9pPr marL="3398642" indent="0" algn="ctr">
              <a:buNone/>
              <a:defRPr sz="148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79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54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5302" y="339262"/>
            <a:ext cx="1932995" cy="5400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6318" y="339262"/>
            <a:ext cx="5686926" cy="5400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30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57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648" y="1588633"/>
            <a:ext cx="7731979" cy="2650668"/>
          </a:xfrm>
        </p:spPr>
        <p:txBody>
          <a:bodyPr anchor="b"/>
          <a:lstStyle>
            <a:lvl1pPr>
              <a:defRPr sz="5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648" y="4264377"/>
            <a:ext cx="7731979" cy="1393924"/>
          </a:xfrm>
        </p:spPr>
        <p:txBody>
          <a:bodyPr/>
          <a:lstStyle>
            <a:lvl1pPr marL="0" indent="0">
              <a:buNone/>
              <a:defRPr sz="2230">
                <a:solidFill>
                  <a:schemeClr val="tx1"/>
                </a:solidFill>
              </a:defRPr>
            </a:lvl1pPr>
            <a:lvl2pPr marL="424830" indent="0">
              <a:buNone/>
              <a:defRPr sz="1858">
                <a:solidFill>
                  <a:schemeClr val="tx1">
                    <a:tint val="75000"/>
                  </a:schemeClr>
                </a:solidFill>
              </a:defRPr>
            </a:lvl2pPr>
            <a:lvl3pPr marL="849660" indent="0">
              <a:buNone/>
              <a:defRPr sz="1673">
                <a:solidFill>
                  <a:schemeClr val="tx1">
                    <a:tint val="75000"/>
                  </a:schemeClr>
                </a:solidFill>
              </a:defRPr>
            </a:lvl3pPr>
            <a:lvl4pPr marL="1274491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4pPr>
            <a:lvl5pPr marL="1699321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5pPr>
            <a:lvl6pPr marL="2124151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6pPr>
            <a:lvl7pPr marL="2548981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7pPr>
            <a:lvl8pPr marL="2973812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8pPr>
            <a:lvl9pPr marL="3398642" indent="0">
              <a:buNone/>
              <a:defRPr sz="14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04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6317" y="1696310"/>
            <a:ext cx="3809961" cy="4043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335" y="1696310"/>
            <a:ext cx="3809961" cy="40431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4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339263"/>
            <a:ext cx="7731979" cy="1231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486" y="1562080"/>
            <a:ext cx="3792451" cy="765552"/>
          </a:xfrm>
        </p:spPr>
        <p:txBody>
          <a:bodyPr anchor="b"/>
          <a:lstStyle>
            <a:lvl1pPr marL="0" indent="0">
              <a:buNone/>
              <a:defRPr sz="2230" b="1"/>
            </a:lvl1pPr>
            <a:lvl2pPr marL="424830" indent="0">
              <a:buNone/>
              <a:defRPr sz="1858" b="1"/>
            </a:lvl2pPr>
            <a:lvl3pPr marL="849660" indent="0">
              <a:buNone/>
              <a:defRPr sz="1673" b="1"/>
            </a:lvl3pPr>
            <a:lvl4pPr marL="1274491" indent="0">
              <a:buNone/>
              <a:defRPr sz="1487" b="1"/>
            </a:lvl4pPr>
            <a:lvl5pPr marL="1699321" indent="0">
              <a:buNone/>
              <a:defRPr sz="1487" b="1"/>
            </a:lvl5pPr>
            <a:lvl6pPr marL="2124151" indent="0">
              <a:buNone/>
              <a:defRPr sz="1487" b="1"/>
            </a:lvl6pPr>
            <a:lvl7pPr marL="2548981" indent="0">
              <a:buNone/>
              <a:defRPr sz="1487" b="1"/>
            </a:lvl7pPr>
            <a:lvl8pPr marL="2973812" indent="0">
              <a:buNone/>
              <a:defRPr sz="1487" b="1"/>
            </a:lvl8pPr>
            <a:lvl9pPr marL="3398642" indent="0">
              <a:buNone/>
              <a:defRPr sz="14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86" y="2327632"/>
            <a:ext cx="3792451" cy="3423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8336" y="1562080"/>
            <a:ext cx="3811128" cy="765552"/>
          </a:xfrm>
        </p:spPr>
        <p:txBody>
          <a:bodyPr anchor="b"/>
          <a:lstStyle>
            <a:lvl1pPr marL="0" indent="0">
              <a:buNone/>
              <a:defRPr sz="2230" b="1"/>
            </a:lvl1pPr>
            <a:lvl2pPr marL="424830" indent="0">
              <a:buNone/>
              <a:defRPr sz="1858" b="1"/>
            </a:lvl2pPr>
            <a:lvl3pPr marL="849660" indent="0">
              <a:buNone/>
              <a:defRPr sz="1673" b="1"/>
            </a:lvl3pPr>
            <a:lvl4pPr marL="1274491" indent="0">
              <a:buNone/>
              <a:defRPr sz="1487" b="1"/>
            </a:lvl4pPr>
            <a:lvl5pPr marL="1699321" indent="0">
              <a:buNone/>
              <a:defRPr sz="1487" b="1"/>
            </a:lvl5pPr>
            <a:lvl6pPr marL="2124151" indent="0">
              <a:buNone/>
              <a:defRPr sz="1487" b="1"/>
            </a:lvl6pPr>
            <a:lvl7pPr marL="2548981" indent="0">
              <a:buNone/>
              <a:defRPr sz="1487" b="1"/>
            </a:lvl7pPr>
            <a:lvl8pPr marL="2973812" indent="0">
              <a:buNone/>
              <a:defRPr sz="1487" b="1"/>
            </a:lvl8pPr>
            <a:lvl9pPr marL="3398642" indent="0">
              <a:buNone/>
              <a:defRPr sz="14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8336" y="2327632"/>
            <a:ext cx="3811128" cy="3423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11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05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9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424815"/>
            <a:ext cx="2891321" cy="1486853"/>
          </a:xfrm>
        </p:spPr>
        <p:txBody>
          <a:bodyPr anchor="b"/>
          <a:lstStyle>
            <a:lvl1pPr>
              <a:defRPr sz="297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28" y="917484"/>
            <a:ext cx="4538335" cy="4528410"/>
          </a:xfrm>
        </p:spPr>
        <p:txBody>
          <a:bodyPr/>
          <a:lstStyle>
            <a:lvl1pPr>
              <a:defRPr sz="2973"/>
            </a:lvl1pPr>
            <a:lvl2pPr>
              <a:defRPr sz="2602"/>
            </a:lvl2pPr>
            <a:lvl3pPr>
              <a:defRPr sz="2230"/>
            </a:lvl3pPr>
            <a:lvl4pPr>
              <a:defRPr sz="1858"/>
            </a:lvl4pPr>
            <a:lvl5pPr>
              <a:defRPr sz="1858"/>
            </a:lvl5pPr>
            <a:lvl6pPr>
              <a:defRPr sz="1858"/>
            </a:lvl6pPr>
            <a:lvl7pPr>
              <a:defRPr sz="1858"/>
            </a:lvl7pPr>
            <a:lvl8pPr>
              <a:defRPr sz="1858"/>
            </a:lvl8pPr>
            <a:lvl9pPr>
              <a:defRPr sz="18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85" y="1911667"/>
            <a:ext cx="2891321" cy="3541601"/>
          </a:xfrm>
        </p:spPr>
        <p:txBody>
          <a:bodyPr/>
          <a:lstStyle>
            <a:lvl1pPr marL="0" indent="0">
              <a:buNone/>
              <a:defRPr sz="1487"/>
            </a:lvl1pPr>
            <a:lvl2pPr marL="424830" indent="0">
              <a:buNone/>
              <a:defRPr sz="1301"/>
            </a:lvl2pPr>
            <a:lvl3pPr marL="849660" indent="0">
              <a:buNone/>
              <a:defRPr sz="1115"/>
            </a:lvl3pPr>
            <a:lvl4pPr marL="1274491" indent="0">
              <a:buNone/>
              <a:defRPr sz="929"/>
            </a:lvl4pPr>
            <a:lvl5pPr marL="1699321" indent="0">
              <a:buNone/>
              <a:defRPr sz="929"/>
            </a:lvl5pPr>
            <a:lvl6pPr marL="2124151" indent="0">
              <a:buNone/>
              <a:defRPr sz="929"/>
            </a:lvl6pPr>
            <a:lvl7pPr marL="2548981" indent="0">
              <a:buNone/>
              <a:defRPr sz="929"/>
            </a:lvl7pPr>
            <a:lvl8pPr marL="2973812" indent="0">
              <a:buNone/>
              <a:defRPr sz="929"/>
            </a:lvl8pPr>
            <a:lvl9pPr marL="3398642" indent="0">
              <a:buNone/>
              <a:defRPr sz="92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98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424815"/>
            <a:ext cx="2891321" cy="1486853"/>
          </a:xfrm>
        </p:spPr>
        <p:txBody>
          <a:bodyPr anchor="b"/>
          <a:lstStyle>
            <a:lvl1pPr>
              <a:defRPr sz="297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11128" y="917484"/>
            <a:ext cx="4538335" cy="4528410"/>
          </a:xfrm>
        </p:spPr>
        <p:txBody>
          <a:bodyPr anchor="t"/>
          <a:lstStyle>
            <a:lvl1pPr marL="0" indent="0">
              <a:buNone/>
              <a:defRPr sz="2973"/>
            </a:lvl1pPr>
            <a:lvl2pPr marL="424830" indent="0">
              <a:buNone/>
              <a:defRPr sz="2602"/>
            </a:lvl2pPr>
            <a:lvl3pPr marL="849660" indent="0">
              <a:buNone/>
              <a:defRPr sz="2230"/>
            </a:lvl3pPr>
            <a:lvl4pPr marL="1274491" indent="0">
              <a:buNone/>
              <a:defRPr sz="1858"/>
            </a:lvl4pPr>
            <a:lvl5pPr marL="1699321" indent="0">
              <a:buNone/>
              <a:defRPr sz="1858"/>
            </a:lvl5pPr>
            <a:lvl6pPr marL="2124151" indent="0">
              <a:buNone/>
              <a:defRPr sz="1858"/>
            </a:lvl6pPr>
            <a:lvl7pPr marL="2548981" indent="0">
              <a:buNone/>
              <a:defRPr sz="1858"/>
            </a:lvl7pPr>
            <a:lvl8pPr marL="2973812" indent="0">
              <a:buNone/>
              <a:defRPr sz="1858"/>
            </a:lvl8pPr>
            <a:lvl9pPr marL="3398642" indent="0">
              <a:buNone/>
              <a:defRPr sz="185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85" y="1911667"/>
            <a:ext cx="2891321" cy="3541601"/>
          </a:xfrm>
        </p:spPr>
        <p:txBody>
          <a:bodyPr/>
          <a:lstStyle>
            <a:lvl1pPr marL="0" indent="0">
              <a:buNone/>
              <a:defRPr sz="1487"/>
            </a:lvl1pPr>
            <a:lvl2pPr marL="424830" indent="0">
              <a:buNone/>
              <a:defRPr sz="1301"/>
            </a:lvl2pPr>
            <a:lvl3pPr marL="849660" indent="0">
              <a:buNone/>
              <a:defRPr sz="1115"/>
            </a:lvl3pPr>
            <a:lvl4pPr marL="1274491" indent="0">
              <a:buNone/>
              <a:defRPr sz="929"/>
            </a:lvl4pPr>
            <a:lvl5pPr marL="1699321" indent="0">
              <a:buNone/>
              <a:defRPr sz="929"/>
            </a:lvl5pPr>
            <a:lvl6pPr marL="2124151" indent="0">
              <a:buNone/>
              <a:defRPr sz="929"/>
            </a:lvl6pPr>
            <a:lvl7pPr marL="2548981" indent="0">
              <a:buNone/>
              <a:defRPr sz="929"/>
            </a:lvl7pPr>
            <a:lvl8pPr marL="2973812" indent="0">
              <a:buNone/>
              <a:defRPr sz="929"/>
            </a:lvl8pPr>
            <a:lvl9pPr marL="3398642" indent="0">
              <a:buNone/>
              <a:defRPr sz="92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56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317" y="339263"/>
            <a:ext cx="7731979" cy="1231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17" y="1696310"/>
            <a:ext cx="7731979" cy="40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17" y="5906110"/>
            <a:ext cx="2017038" cy="339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A4BFC-B872-460C-AF5C-A794D9B95EBC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9528" y="5906110"/>
            <a:ext cx="3025557" cy="339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1258" y="5906110"/>
            <a:ext cx="2017038" cy="3392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EC979-5A7C-4085-B9DE-095C81324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04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49660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415" indent="-212415" algn="l" defTabSz="849660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2" kern="1200">
          <a:solidFill>
            <a:schemeClr val="tx1"/>
          </a:solidFill>
          <a:latin typeface="+mn-lt"/>
          <a:ea typeface="+mn-ea"/>
          <a:cs typeface="+mn-cs"/>
        </a:defRPr>
      </a:lvl1pPr>
      <a:lvl2pPr marL="637245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2230" kern="1200">
          <a:solidFill>
            <a:schemeClr val="tx1"/>
          </a:solidFill>
          <a:latin typeface="+mn-lt"/>
          <a:ea typeface="+mn-ea"/>
          <a:cs typeface="+mn-cs"/>
        </a:defRPr>
      </a:lvl2pPr>
      <a:lvl3pPr marL="1062076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906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4pPr>
      <a:lvl5pPr marL="1911736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5pPr>
      <a:lvl6pPr marL="2336566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6pPr>
      <a:lvl7pPr marL="2761397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7pPr>
      <a:lvl8pPr marL="3186227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8pPr>
      <a:lvl9pPr marL="3611057" indent="-212415" algn="l" defTabSz="84966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1pPr>
      <a:lvl2pPr marL="424830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2pPr>
      <a:lvl3pPr marL="849660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3pPr>
      <a:lvl4pPr marL="1274491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4pPr>
      <a:lvl5pPr marL="1699321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5pPr>
      <a:lvl6pPr marL="2124151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6pPr>
      <a:lvl7pPr marL="2548981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7pPr>
      <a:lvl8pPr marL="2973812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8pPr>
      <a:lvl9pPr marL="3398642" algn="l" defTabSz="849660" rtl="0" eaLnBrk="1" latinLnBrk="0" hangingPunct="1">
        <a:defRPr sz="16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hyperlink" Target="https://www.fixityedx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hyperlink" Target="https://blog.hootsuite.com/wp-content/uploads/2024/01/Social-Media-Automation-8.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hyperlink" Target="https://www.fixityedx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hyperlink" Target="https://blog.hootsuite.com/wp-content/uploads/2024/01/Social-Media-Automation-copy.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hyperlink" Target="https://blog.hootsuite.com/wp-content/uploads/2024/01/Social-Media-Automation-11.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fixityedx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FC8F65-5144-E5C9-D365-19C5AD8500C2}"/>
              </a:ext>
            </a:extLst>
          </p:cNvPr>
          <p:cNvSpPr txBox="1"/>
          <p:nvPr/>
        </p:nvSpPr>
        <p:spPr>
          <a:xfrm>
            <a:off x="2709762" y="2662892"/>
            <a:ext cx="491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DevOps Certification Course</a:t>
            </a:r>
          </a:p>
        </p:txBody>
      </p:sp>
      <p:pic>
        <p:nvPicPr>
          <p:cNvPr id="8" name="Picture 7" descr="A blue and yellow background&#10;&#10;Description automatically generated">
            <a:extLst>
              <a:ext uri="{FF2B5EF4-FFF2-40B4-BE49-F238E27FC236}">
                <a16:creationId xmlns:a16="http://schemas.microsoft.com/office/drawing/2014/main" id="{5EBD5C3B-CF54-2797-12E6-D6C5B0E1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3FADDB-AD84-C863-CBB5-AA8BDB1D1DED}"/>
              </a:ext>
            </a:extLst>
          </p:cNvPr>
          <p:cNvSpPr txBox="1"/>
          <p:nvPr/>
        </p:nvSpPr>
        <p:spPr>
          <a:xfrm>
            <a:off x="3916586" y="5911319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9EB3F-D667-EECA-191F-1D9227F97629}"/>
              </a:ext>
            </a:extLst>
          </p:cNvPr>
          <p:cNvSpPr txBox="1"/>
          <p:nvPr/>
        </p:nvSpPr>
        <p:spPr>
          <a:xfrm>
            <a:off x="1569678" y="2057748"/>
            <a:ext cx="7031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Poppins" panose="00000500000000000000" pitchFamily="2" charset="0"/>
              </a:rPr>
              <a:t>Social Media Automation Tools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15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8964613" cy="6372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4407194" cy="4495347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Social platforms' native analytics tools require separate analysis and manual report compilation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Analytics simplifies this process by offering custom boards for tracking desired metrics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Automated reporting feature exports and sends data to clients, managers, or yourself effortlessly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Measure content performance with real-time updates and high-level overviews for periodic reviews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Hootsuite Analytics brand awareness page impressions and reach">
            <a:extLst>
              <a:ext uri="{FF2B5EF4-FFF2-40B4-BE49-F238E27FC236}">
                <a16:creationId xmlns:a16="http://schemas.microsoft.com/office/drawing/2014/main" id="{4A3EB23A-28A1-8544-711D-672975D82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98" y="2358129"/>
            <a:ext cx="3547616" cy="236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5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4407194" cy="4495347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Advertising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Advertising: Enables testing of hundreds of Facebook and Instagram ads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reallocates budget to best-performing ads for maximum ROI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Ensures targeting of right audiences with appropriate metrics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budget boosting and new campaign initiation based on pre-set triggers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daily automatic ad performance recommendations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Hootsuite Social Advertising amount spent and post organic impressions">
            <a:hlinkClick r:id="rId6"/>
            <a:extLst>
              <a:ext uri="{FF2B5EF4-FFF2-40B4-BE49-F238E27FC236}">
                <a16:creationId xmlns:a16="http://schemas.microsoft.com/office/drawing/2014/main" id="{FECBEA21-8EFF-942E-6790-90E26C633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01" y="2358130"/>
            <a:ext cx="3618809" cy="234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8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4407194" cy="4495347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Meta Business Suit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 Business Suite: Offers tools for automating social media posts, Stories, ads, and analytics on Meta platforms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to scheduling posts only for Meta accounts (Instagram and Facebook)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suitable for content creators or marketers on LinkedIn, Pinterest, YouTube, or Twitter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 for smaller teams exclusively using Instagram and Facebook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Larger teams requiring content approval workflows may need to explore alternative solutions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Meta Business Suite Manage Facebook page and Instagram for Wairco brand">
            <a:extLst>
              <a:ext uri="{FF2B5EF4-FFF2-40B4-BE49-F238E27FC236}">
                <a16:creationId xmlns:a16="http://schemas.microsoft.com/office/drawing/2014/main" id="{449D6E27-D645-1BF8-308F-71BA9211B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627" y="2417558"/>
            <a:ext cx="3584198" cy="2185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20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4407194" cy="4495347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Brandwatch</a:t>
            </a:r>
            <a:endParaRPr lang="en-IN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Brandwatch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Automates social listening by analyzing real-time social conversations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alerts for spikes in social conversation or sentiment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Alerts inform of potential crises or viral hits before they happen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Acts as a resident watchdog for your brand's social presence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listening streams and let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Brandwatch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work for you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Brandwatch Insights total mentions and mention volume over time">
            <a:extLst>
              <a:ext uri="{FF2B5EF4-FFF2-40B4-BE49-F238E27FC236}">
                <a16:creationId xmlns:a16="http://schemas.microsoft.com/office/drawing/2014/main" id="{F2579155-BEFF-7D87-DBCF-0228E4B69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87" y="2666333"/>
            <a:ext cx="3630260" cy="1750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804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089435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Email marketing terms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8024384" cy="4495347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Email marketing tools are used by marketers to create, send, test, optimize, and report on email campaigns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email marketing tool: Email Service Provider (ESP), e.g., Campaign Monitor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ESPs enable creation of beautiful emails, automated journeys, and personalized messages to improve customer relationships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Integrations with key technologies like Salesforce allow for automatic data pull to power personalized email campaigns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Choosing the right email marketing software requires consideration of features appropriate for business goals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Campaign Monitor offers various pricing plans including Pay As You Go and robust plans to suit different needs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44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089435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Features of Email Marketing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8024384" cy="4495347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various features of email marketing: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1.HTML, Responsive Layout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2.Easy Integration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3.Deliverability Help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4.Dedicated IP Address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5.CAN-SPAM Compliance Built-in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6.Advanced List Maintenance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7.Message Automation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48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089435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Benefits of Email Marketing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8024384" cy="4495347"/>
          </a:xfrm>
        </p:spPr>
        <p:txBody>
          <a:bodyPr numCol="1"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are the benefits of email marketing: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leads                                          9. Having a forum for self-promotion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traffic to your site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feedback and survey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Sending timely campaigns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personalized content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Improving sales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Communicating with your audience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Providing cost-effective campaigns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63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089435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Drawbacks of Email Marketing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8024384" cy="4495347"/>
          </a:xfrm>
        </p:spPr>
        <p:txBody>
          <a:bodyPr numCol="1"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are the drawbacks of email marketing: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Keeping customers engaged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Being branded as a spammer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issues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Breaking the law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issues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078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089435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489362"/>
            <a:ext cx="8024384" cy="4495347"/>
          </a:xfrm>
        </p:spPr>
        <p:txBody>
          <a:bodyPr numCol="1">
            <a:no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marketing tools are utilized by marketers for creating, sending, testing, optimizing, and reporting on email campaigns.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Service Providers (ESPs) like Campaign Monitor are common email marketing tools.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marketing tool is defined as a software and application which we use in email campaigns. We use email marketing tools for: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Optimizing email                                            Email Building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email reports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Sending Email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Measuring email metrics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design                                              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483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49661" lvl="2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10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HubSpot email marketing          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MailerLite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Moosend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Mailjet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Mailchimp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Omnisend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Litmus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Drip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 Mimi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Contact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Cake Mail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Flashissue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Zoho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06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0" y="69708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90" y="1526347"/>
            <a:ext cx="4563291" cy="438462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Social media automation: Utilizing tools or software to manage repetitive tasks on social platforms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Saves time on posting content, basic customer service, and analytics reports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Tasks you can automate in social media marketing include post scheduling, basic customer service, and generating analytics reports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Generative AI tools can assist with brainstorming content ideas for text-based content, visuals, and 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266F2-403D-654F-6DB5-59EE41A47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11" y="2426073"/>
            <a:ext cx="3485111" cy="1909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32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964613" cy="6372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8" y="1696310"/>
            <a:ext cx="4120070" cy="4043118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HubSpot email marketing 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HubSpot offers a free email marketing tool tailored for small businesses' transactional email needs.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Ideal for sending various types of messages, including lead offers, thank-you emails post-purchase, and campaign promotions.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an intuitive drag-and-drop visual editor for easy email creation.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EB886A87-1B8E-94E7-429E-D945D770A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14" y="2579990"/>
            <a:ext cx="3737626" cy="183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980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696310"/>
            <a:ext cx="4305003" cy="4043118"/>
          </a:xfrm>
        </p:spPr>
        <p:txBody>
          <a:bodyPr numCol="1"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Sender</a:t>
            </a:r>
          </a:p>
          <a:p>
            <a:pPr>
              <a:lnSpc>
                <a:spcPct val="17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sender distinguishes itself with superior deliverability features compared to other free email marketing tools.</a:t>
            </a:r>
          </a:p>
          <a:p>
            <a:pPr>
              <a:lnSpc>
                <a:spcPct val="17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create visually appealing newsletters without needing HTML knowledge.</a:t>
            </a:r>
          </a:p>
          <a:p>
            <a:pPr>
              <a:lnSpc>
                <a:spcPct val="17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are available for selection, and customization is effortless with components like text, images, and videos.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EB886A87-1B8E-94E7-429E-D945D770A5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14" y="2579990"/>
            <a:ext cx="3737626" cy="183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88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696310"/>
            <a:ext cx="4305003" cy="4043118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MailerLite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MailerLite stands out among free email marketing tools with advanced features like a landing page builder and pop-up customizer.</a:t>
            </a:r>
          </a:p>
          <a:p>
            <a:pPr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addition to essential features like drag-and-drop email builder, it offers a fantastic text editor and built-in photo editor for creating visually stunning emails.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Email Marketing Tools">
            <a:extLst>
              <a:ext uri="{FF2B5EF4-FFF2-40B4-BE49-F238E27FC236}">
                <a16:creationId xmlns:a16="http://schemas.microsoft.com/office/drawing/2014/main" id="{1E6A8D51-70B1-2E49-E8CE-0EBAE40C94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73" y="2515070"/>
            <a:ext cx="3718587" cy="182062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027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696310"/>
            <a:ext cx="4305003" cy="4258552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Moosend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Moosend offers time-saving automation capabilities, streamlining tedious tasks in email marketing.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create social email campaigns based on subscriber data and behavior, enhancing relevance and engagement.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 performance reports provided by Moosend allow users to optimize campaigns effectively and improve results.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EED6F714-D1BE-E32E-187E-F566B68150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33" y="2959699"/>
            <a:ext cx="3600966" cy="163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77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696310"/>
            <a:ext cx="4305003" cy="4336652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Mailjet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email marketing software offers intuitive and collaborative tools for building powerful campaigns.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customize pre-designed templates and create responsive emails, ensuring compatibility across various devices.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collaboration features facilitate seamless teamwork for teams working on campaigns.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Email Marketing Tools">
            <a:extLst>
              <a:ext uri="{FF2B5EF4-FFF2-40B4-BE49-F238E27FC236}">
                <a16:creationId xmlns:a16="http://schemas.microsoft.com/office/drawing/2014/main" id="{9C23BE3A-0CF1-2792-B99B-BF1DC0833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30" y="3152260"/>
            <a:ext cx="3606230" cy="170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6855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4870083" cy="4462030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Mailchimp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Mailchimp, a renowned innovator in email marketing tools, offers a free plan with essential features like email creation and scheduling.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standout feature is the recommendations feature, providing valuable audience insights to optimize marketing efforts.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content manager simplifies email design by allowing users to save images and files for easy access within the platform.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Email Marketing Tools">
            <a:extLst>
              <a:ext uri="{FF2B5EF4-FFF2-40B4-BE49-F238E27FC236}">
                <a16:creationId xmlns:a16="http://schemas.microsoft.com/office/drawing/2014/main" id="{94CBBFC5-0049-9459-B384-C45834865E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59" y="3127967"/>
            <a:ext cx="3024956" cy="134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093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4150893" cy="446203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Omnisend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Omnisend integrates all communication platforms into a single interface, streamlining management.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free plan includes email marketing capabilities, adequate for small and medium businesses.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 features enable users to schedule email delivery based on behavioral triggers, optimizing timing.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DAA3132D-97F8-096C-4313-B331941BA1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83" y="2857586"/>
            <a:ext cx="3836855" cy="175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653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4150893" cy="446203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Litmus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Litmus is a highly adaptable email testing and tracking tool, offering comprehensive testing across various web browsers and mobile devices.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test their messages on popular mobile platforms such as Windows, Android, and Apple devices, ensuring compatibility.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Email Marketing Tools">
            <a:extLst>
              <a:ext uri="{FF2B5EF4-FFF2-40B4-BE49-F238E27FC236}">
                <a16:creationId xmlns:a16="http://schemas.microsoft.com/office/drawing/2014/main" id="{B68C10A2-A183-7A03-50D1-D41BE5267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12" y="2753475"/>
            <a:ext cx="3837978" cy="172831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1531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4150893" cy="446203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Drip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Drip is a versatile email marketing platform offering integration with e-commerce platforms and comprehensive data analytics.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with platforms like Shopify enhances the efficiency of e-commerce email campaigns.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Drip provides two tools for building emails: visual and text-based, catering to different marketing preferences.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92C804F0-FB5D-FA5C-E85B-BB6B24DB2D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68" y="3010848"/>
            <a:ext cx="3714648" cy="169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854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8209185" cy="446203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 Mimi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 Mimi offers a straightforward WYSIWYG editor for creating professional-grade emails with ease.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can choose from 39 networking buttons, including options like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share, retweet, and pin, to customize emails and add links effortlessly.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clone tool allows for the duplication of campaigns, enabling modification of the original document without altering previous versions.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platform features an undo option, providing reassurance for users concerned about accidentally deleting email campaigns.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42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0" y="69708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39" y="1460652"/>
            <a:ext cx="7819492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scheduling and publishing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Automatic social media posting saves time and increases efficiency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Eliminates the need for manually switching between different social accounts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content is posted at optimal times for each platform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Maintains content quality while reducing manual effort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Allows scheduling of content pieces and post times on each network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Enables a hands-off approach, letting automation take over the posting process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8F1B43B-A5C3-892B-2DA6-59D92F073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5A12137-EED7-680C-5A91-C6D20083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73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55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14"/>
            <a:ext cx="9097674" cy="6431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4563291" cy="4244631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Constant Contact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layouts: Choose from a variety of pre-designed templates or craft your own custom design.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features: Add images, polls, documents, videos, and links to surveys to enhance engagement.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 and picture import: Easily import text and images directly into the WYSIWYG editor for seamless content creation.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DB413275-51A6-1992-8F12-61964218B1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7" r="-293"/>
          <a:stretch/>
        </p:blipFill>
        <p:spPr bwMode="auto">
          <a:xfrm>
            <a:off x="5321546" y="2979193"/>
            <a:ext cx="3526389" cy="142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42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6" y="1570932"/>
            <a:ext cx="7942057" cy="4244631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CakeMail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CakeMail offers Split A/B testing functionality to determine the most effective mailing list and prevent messages from ending up in spam folders.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Spam Assassin integration ensures email deliverability by monitoring and preventing emails from being marked as spam.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email sending process is seamless, requiring only a campaign title, email design, recipient selection, and scheduling.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choose from twenty default layouts with fully customizable options or upload their own designs.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19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570932"/>
            <a:ext cx="3955683" cy="4383929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Flashissue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Flashissue combines email marketing with content curation, offering a simple interface for newsletter creation.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sign in via Facebook or Google and have newsletters sent to their contacts within five minutes.</a:t>
            </a: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US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editor enables users to upload banners and choose the ideal method of delivery for their newsletters.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Email Marketing Tools">
            <a:extLst>
              <a:ext uri="{FF2B5EF4-FFF2-40B4-BE49-F238E27FC236}">
                <a16:creationId xmlns:a16="http://schemas.microsoft.com/office/drawing/2014/main" id="{FBE1E35E-5381-CFC4-4180-9A13BD4752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9" r="454"/>
          <a:stretch/>
        </p:blipFill>
        <p:spPr bwMode="auto">
          <a:xfrm>
            <a:off x="4776947" y="2813401"/>
            <a:ext cx="3855356" cy="1429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437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Types of Email Marketing Tools</a:t>
            </a:r>
            <a:endParaRPr lang="en-IN" sz="3200" b="1" dirty="0">
              <a:latin typeface="+mn-lt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389495-3507-85A4-3272-BCA51868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7" y="1570932"/>
            <a:ext cx="7921508" cy="4383929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Zoho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campaign process of Zoho is separated into three areas: Basic Details, where you can choose the name of the campaign and the details of the email, the Audience, and Content. The Last is self-explanatory.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you select your beneficiaries and other details of the campaign, then you can complete your campaign.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F4B7B7-AA41-DE69-CA0B-644D2334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B210861-F133-F503-4DF9-E8B18A36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65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219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FC8F65-5144-E5C9-D365-19C5AD8500C2}"/>
              </a:ext>
            </a:extLst>
          </p:cNvPr>
          <p:cNvSpPr txBox="1"/>
          <p:nvPr/>
        </p:nvSpPr>
        <p:spPr>
          <a:xfrm>
            <a:off x="2709762" y="2662892"/>
            <a:ext cx="491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DevOps Certification Course</a:t>
            </a:r>
          </a:p>
        </p:txBody>
      </p:sp>
      <p:pic>
        <p:nvPicPr>
          <p:cNvPr id="8" name="Picture 7" descr="A blue and yellow background&#10;&#10;Description automatically generated">
            <a:extLst>
              <a:ext uri="{FF2B5EF4-FFF2-40B4-BE49-F238E27FC236}">
                <a16:creationId xmlns:a16="http://schemas.microsoft.com/office/drawing/2014/main" id="{5EBD5C3B-CF54-2797-12E6-D6C5B0E1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3FADDB-AD84-C863-CBB5-AA8BDB1D1DED}"/>
              </a:ext>
            </a:extLst>
          </p:cNvPr>
          <p:cNvSpPr txBox="1"/>
          <p:nvPr/>
        </p:nvSpPr>
        <p:spPr>
          <a:xfrm>
            <a:off x="3916586" y="5911319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9EB3F-D667-EECA-191F-1D9227F97629}"/>
              </a:ext>
            </a:extLst>
          </p:cNvPr>
          <p:cNvSpPr txBox="1"/>
          <p:nvPr/>
        </p:nvSpPr>
        <p:spPr>
          <a:xfrm>
            <a:off x="0" y="2678280"/>
            <a:ext cx="8964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Thank You 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26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0" y="69708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526347"/>
            <a:ext cx="4418155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 customer service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Massive dip in online customer satisfaction rates observed in 2023 social trends report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Business owners shifted focus away from online customer service post-COVID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Opportunity exists in ecommerce market for businesses to improve customer service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Utilize customer interaction automation to address common inquiries and service requests</a:t>
            </a:r>
          </a:p>
        </p:txBody>
      </p:sp>
      <p:pic>
        <p:nvPicPr>
          <p:cNvPr id="7" name="Picture 6" descr="WestJet virtual assistant answers to upcoming flight and travel related questions">
            <a:extLst>
              <a:ext uri="{FF2B5EF4-FFF2-40B4-BE49-F238E27FC236}">
                <a16:creationId xmlns:a16="http://schemas.microsoft.com/office/drawing/2014/main" id="{9DDE6532-1757-D174-7DB4-8B3F2F7C20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68" y="1875668"/>
            <a:ext cx="1784820" cy="3302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8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0" y="69708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6" y="1526347"/>
            <a:ext cx="4563292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collecting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data collection streamlines analytical reporting and decision-making in social media marketing</a:t>
            </a:r>
          </a:p>
          <a:p>
            <a:pPr>
              <a:lnSpc>
                <a:spcPct val="150000"/>
              </a:lnSpc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data collection can include things like: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Platform-specific social data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 engagement stats</a:t>
            </a:r>
          </a:p>
          <a:p>
            <a:pPr>
              <a:lnSpc>
                <a:spcPct val="150000"/>
              </a:lnSpc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Right tool can automate reporting, generating client-ready dashboards and reports with ease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Hootsuite Facebook pages Best times and days to publish graph">
            <a:hlinkClick r:id="rId6"/>
            <a:extLst>
              <a:ext uri="{FF2B5EF4-FFF2-40B4-BE49-F238E27FC236}">
                <a16:creationId xmlns:a16="http://schemas.microsoft.com/office/drawing/2014/main" id="{F8D4AFE0-F25D-670C-02B0-B11A25C74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29" y="2469160"/>
            <a:ext cx="3388675" cy="195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67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0" y="69708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526347"/>
            <a:ext cx="7788078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 use spammy bots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bots for positive purposes that enhance customer experiences and operational efficiency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Embrace AI tools that improve customer service response times and streamline inbox management across multiple networks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 using bots for automatically commenting on or liking social posts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Such actions can damage relationships with the audience and lead to repercussions from social networks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Prioritize ethical and responsible use of automation tools to maintain trust and credibility with your audience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A4CE3A8-ADB2-2219-11F0-2141BEC38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15498"/>
            <a:ext cx="1847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47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38" y="729202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What is social media automation?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526347"/>
            <a:ext cx="7993561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 cross-post without customizing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 automatic cross-posting of the same content across multiple social media platforms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Different platforms have distinct image display ratios, character limits, and audience expectations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Adjust your message for each platform's audience and features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Review user handles, image specs, text, and hashtags for platform-specific optimization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Utilize automated social media publishing at set times for efficient time management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Instead, take the time to adjust your message for each platform’s audience. At the bare minimum, you’ll want to review: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handles, which can vary between platforms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specs, like file type, size, cropping, etc.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D3591D8-E41C-BED4-F250-3ABA268D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4B52202-8034-1227-4ECD-4B9FDBA30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5750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81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64613" cy="6372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526347"/>
            <a:ext cx="8003835" cy="44942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Hootsuite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Hootsuite: Comprehensive social media management platform with extensive automation features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Streamlines social media marketing efforts by managing all accounts from one place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Ideal for medium-to-large teams, social media marketers, and content creators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Key automation tools include: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Scheduled posts: Plan and schedule content in advance for optimal timing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Here’s a breakdown of Hootsuite’s key automation tools and why you should care about them.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86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AFB7-255E-4C87-838F-C39F1897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circles">
            <a:extLst>
              <a:ext uri="{FF2B5EF4-FFF2-40B4-BE49-F238E27FC236}">
                <a16:creationId xmlns:a16="http://schemas.microsoft.com/office/drawing/2014/main" id="{677BEA6F-BEC7-0774-0E8F-B4CD5D2B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64613" cy="6372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337B3-7588-18A6-8D08-141A3E543C8E}"/>
              </a:ext>
            </a:extLst>
          </p:cNvPr>
          <p:cNvSpPr txBox="1"/>
          <p:nvPr/>
        </p:nvSpPr>
        <p:spPr>
          <a:xfrm>
            <a:off x="3672746" y="5954862"/>
            <a:ext cx="233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www.fixityedx.com</a:t>
            </a:r>
            <a:endParaRPr lang="en-IN" sz="1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 descr="A yellow and blue logo&#10;&#10;Description automatically generated">
            <a:extLst>
              <a:ext uri="{FF2B5EF4-FFF2-40B4-BE49-F238E27FC236}">
                <a16:creationId xmlns:a16="http://schemas.microsoft.com/office/drawing/2014/main" id="{5BE21FC6-29F0-294F-007A-9985B579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68" y="729202"/>
            <a:ext cx="4563291" cy="456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92EB6-369E-0A08-4BD9-4BC68CBF15F6}"/>
              </a:ext>
            </a:extLst>
          </p:cNvPr>
          <p:cNvSpPr txBox="1"/>
          <p:nvPr/>
        </p:nvSpPr>
        <p:spPr>
          <a:xfrm>
            <a:off x="2225154" y="1667763"/>
            <a:ext cx="79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5964-7F4D-C499-1960-2691FDA13EAD}"/>
              </a:ext>
            </a:extLst>
          </p:cNvPr>
          <p:cNvSpPr txBox="1"/>
          <p:nvPr/>
        </p:nvSpPr>
        <p:spPr>
          <a:xfrm>
            <a:off x="2488476" y="2426073"/>
            <a:ext cx="6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1E7E8-15BF-7078-3DDC-DFB15DFA1A47}"/>
              </a:ext>
            </a:extLst>
          </p:cNvPr>
          <p:cNvSpPr txBox="1"/>
          <p:nvPr/>
        </p:nvSpPr>
        <p:spPr>
          <a:xfrm>
            <a:off x="2488476" y="3152261"/>
            <a:ext cx="42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F8A2-08D5-B718-A207-BD9423C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05" y="780493"/>
            <a:ext cx="7500268" cy="79714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Top Social Media Automation Tools</a:t>
            </a:r>
            <a:endParaRPr lang="en-IN" sz="3200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5AF06-C864-9185-2729-D35A765C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05" y="1526347"/>
            <a:ext cx="8003835" cy="411667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6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OwlyWriter</a:t>
            </a: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OwlyWriter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is Hootsuite’s AI-driven, social-media-specific content-generating tool. Use it to save major time generating and testing social media captions.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9" name="Picture 8" descr="OwlyWriter AI Instagram caption generator">
            <a:hlinkClick r:id="rId6"/>
            <a:extLst>
              <a:ext uri="{FF2B5EF4-FFF2-40B4-BE49-F238E27FC236}">
                <a16:creationId xmlns:a16="http://schemas.microsoft.com/office/drawing/2014/main" id="{BFAB079B-5BF3-8601-849D-F76802F93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27" y="2979695"/>
            <a:ext cx="3205545" cy="2745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6739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0f69e-8b82-402b-b01e-f5c5526ec30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C93219AC0594884CD8E321BF646B3" ma:contentTypeVersion="13" ma:contentTypeDescription="Create a new document." ma:contentTypeScope="" ma:versionID="9d9ee0489e679a334420cfffff3e991e">
  <xsd:schema xmlns:xsd="http://www.w3.org/2001/XMLSchema" xmlns:xs="http://www.w3.org/2001/XMLSchema" xmlns:p="http://schemas.microsoft.com/office/2006/metadata/properties" xmlns:ns2="b160f69e-8b82-402b-b01e-f5c5526ec305" xmlns:ns3="f9a90ff2-2c28-4a88-9202-23f4c8b17e33" targetNamespace="http://schemas.microsoft.com/office/2006/metadata/properties" ma:root="true" ma:fieldsID="106fcce2c810f61f8b279d9e1bd5c2bf" ns2:_="" ns3:_="">
    <xsd:import namespace="b160f69e-8b82-402b-b01e-f5c5526ec305"/>
    <xsd:import namespace="f9a90ff2-2c28-4a88-9202-23f4c8b17e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0f69e-8b82-402b-b01e-f5c5526ec3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5492612-0ec6-42d6-a686-828711e014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a90ff2-2c28-4a88-9202-23f4c8b17e3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003A4-1E40-40B6-B564-7B50D4A4A4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A188AA-3961-45B4-B4D9-E2D7032EC39D}">
  <ds:schemaRefs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01b85d2c-bde9-4368-87f4-82bd218d4b98"/>
    <ds:schemaRef ds:uri="b92ec943-7f0a-4560-bf11-bfc6026688a3"/>
    <ds:schemaRef ds:uri="http://schemas.microsoft.com/office/2006/metadata/properties"/>
    <ds:schemaRef ds:uri="b160f69e-8b82-402b-b01e-f5c5526ec305"/>
  </ds:schemaRefs>
</ds:datastoreItem>
</file>

<file path=customXml/itemProps3.xml><?xml version="1.0" encoding="utf-8"?>
<ds:datastoreItem xmlns:ds="http://schemas.openxmlformats.org/officeDocument/2006/customXml" ds:itemID="{C2604FC8-23CF-4E7F-9D35-CAA5F2C417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60f69e-8b82-402b-b01e-f5c5526ec305"/>
    <ds:schemaRef ds:uri="f9a90ff2-2c28-4a88-9202-23f4c8b17e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marketing 46</Template>
  <TotalTime>683</TotalTime>
  <Words>2195</Words>
  <Application>Microsoft Office PowerPoint</Application>
  <PresentationFormat>Custom</PresentationFormat>
  <Paragraphs>278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Impact</vt:lpstr>
      <vt:lpstr>Poppins</vt:lpstr>
      <vt:lpstr>Söhne</vt:lpstr>
      <vt:lpstr>Office Theme</vt:lpstr>
      <vt:lpstr>PowerPoint Presentation</vt:lpstr>
      <vt:lpstr>What is social media automation?</vt:lpstr>
      <vt:lpstr>What is social media automation?</vt:lpstr>
      <vt:lpstr>What is social media automation?</vt:lpstr>
      <vt:lpstr>What is social media automation?</vt:lpstr>
      <vt:lpstr>What is social media automation?</vt:lpstr>
      <vt:lpstr>What is social media automation?</vt:lpstr>
      <vt:lpstr>Top Social Media Automation Tools</vt:lpstr>
      <vt:lpstr>Top Social Media Automation Tools</vt:lpstr>
      <vt:lpstr>Top Social Media Automation Tools</vt:lpstr>
      <vt:lpstr>Top Social Media Automation Tools</vt:lpstr>
      <vt:lpstr>Top Social Media Automation Tools</vt:lpstr>
      <vt:lpstr>Top Social Media Automation Tools</vt:lpstr>
      <vt:lpstr>Email marketing terms</vt:lpstr>
      <vt:lpstr>Features of Email Marketing</vt:lpstr>
      <vt:lpstr>Benefits of Email Marketing</vt:lpstr>
      <vt:lpstr>Drawbacks of Email Marketing</vt:lpstr>
      <vt:lpstr>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 Types of Email Marketing 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Lic 4 - FixityEdx</dc:creator>
  <cp:lastModifiedBy>Sripriya Konda - FixityEdx</cp:lastModifiedBy>
  <cp:revision>5</cp:revision>
  <dcterms:created xsi:type="dcterms:W3CDTF">2024-02-21T10:49:18Z</dcterms:created>
  <dcterms:modified xsi:type="dcterms:W3CDTF">2024-06-07T11:44:18Z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7CCF3E60-41FC-412E-AB48-620782C6F130</vt:lpwstr>
  </property>
  <property fmtid="{D5CDD505-2E9C-101B-9397-08002B2CF9AE}" pid="3" name="ArticulatePath">
    <vt:lpwstr>https://fixitytech-my.sharepoint.com/personal/sandhyan_fixityedx_com/Documents/Fixity_PPT_l</vt:lpwstr>
  </property>
  <property fmtid="{D5CDD505-2E9C-101B-9397-08002B2CF9AE}" pid="4" name="ContentTypeId">
    <vt:lpwstr>0x010100AE6C93219AC0594884CD8E321BF646B3</vt:lpwstr>
  </property>
  <property fmtid="{D5CDD505-2E9C-101B-9397-08002B2CF9AE}" pid="5" name="MediaServiceImageTags">
    <vt:lpwstr/>
  </property>
</Properties>
</file>